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notesSlide10.xml" ContentType="application/vnd.openxmlformats-officedocument.presentationml.notesSlide+xml"/>
  <Override PartName="/ppt/notesSlides/_rels/notesSlide10.xml.rels" ContentType="application/vnd.openxmlformats-package.relationships+xml"/>
  <Override PartName="/ppt/notesSlides/_rels/notesSlide8.xml.rels" ContentType="application/vnd.openxmlformats-package.relationships+xml"/>
  <Override PartName="/ppt/notesSlides/notesSlide8.xml" ContentType="application/vnd.openxmlformats-officedocument.presentationml.notesSlide+xml"/>
  <Override PartName="/ppt/slides/_rels/slide20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9.xml.rels" ContentType="application/vnd.openxmlformats-package.relationships+xml"/>
  <Override PartName="/ppt/slides/_rels/slide12.xml.rels" ContentType="application/vnd.openxmlformats-package.relationships+xml"/>
  <Override PartName="/ppt/slides/_rels/slide18.xml.rels" ContentType="application/vnd.openxmlformats-package.relationships+xml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7.xml.rels" ContentType="application/vnd.openxmlformats-package.relationships+xml"/>
  <Override PartName="/ppt/slides/_rels/slide10.xml.rels" ContentType="application/vnd.openxmlformats-package.relationships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9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2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embeddings/oleObject1.bin" ContentType="application/vnd.openxmlformats-officedocument.oleObject"/>
  <Override PartName="/ppt/slideLayouts/_rels/slideLayout48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6.xml.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6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5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_rels/presentation.xml.rels" ContentType="application/vnd.openxmlformats-package.relationships+xml"/>
  <Override PartName="/ppt/media/image51.wmf" ContentType="image/x-wmf"/>
  <Override PartName="/ppt/media/image50.png" ContentType="image/png"/>
  <Override PartName="/ppt/media/image49.png" ContentType="image/png"/>
  <Override PartName="/ppt/media/image48.jpeg" ContentType="image/jpeg"/>
  <Override PartName="/ppt/media/image47.png" ContentType="image/png"/>
  <Override PartName="/ppt/media/image22.png" ContentType="image/png"/>
  <Override PartName="/ppt/media/image7.png" ContentType="image/png"/>
  <Override PartName="/ppt/media/image19.png" ContentType="image/png"/>
  <Override PartName="/ppt/media/image2.jpeg" ContentType="image/jpeg"/>
  <Override PartName="/ppt/media/image16.jpeg" ContentType="image/jpeg"/>
  <Override PartName="/ppt/media/image1.jpeg" ContentType="image/jpeg"/>
  <Override PartName="/ppt/media/image31.png" ContentType="image/png"/>
  <Override PartName="/ppt/media/image20.wmf" ContentType="image/x-wmf"/>
  <Override PartName="/ppt/media/image42.jpeg" ContentType="image/jpeg"/>
  <Override PartName="/ppt/media/image21.png" ContentType="image/png"/>
  <Override PartName="/ppt/media/image6.png" ContentType="image/png"/>
  <Override PartName="/ppt/media/image44.jpeg" ContentType="image/jpeg"/>
  <Override PartName="/ppt/media/image45.jpeg" ContentType="image/jpeg"/>
  <Override PartName="/ppt/media/image12.png" ContentType="image/png"/>
  <Override PartName="/ppt/media/image41.jpeg" ContentType="image/jpeg"/>
  <Override PartName="/ppt/media/image4.png" ContentType="image/png"/>
  <Override PartName="/ppt/media/image39.jpeg" ContentType="image/jpeg"/>
  <Override PartName="/ppt/media/image17.jpeg" ContentType="image/jpeg"/>
  <Override PartName="/ppt/media/image3.png" ContentType="image/png"/>
  <Override PartName="/ppt/media/image18.jpeg" ContentType="image/jpeg"/>
  <Override PartName="/ppt/media/image28.png" ContentType="image/png"/>
  <Override PartName="/ppt/media/image11.png" ContentType="image/png"/>
  <Override PartName="/ppt/media/image13.jpeg" ContentType="image/jpeg"/>
  <Override PartName="/ppt/media/image43.jpeg" ContentType="image/jpeg"/>
  <Override PartName="/ppt/media/image37.jpeg" ContentType="image/jpeg"/>
  <Override PartName="/ppt/media/image5.jpeg" ContentType="image/jpeg"/>
  <Override PartName="/ppt/media/image8.jpeg" ContentType="image/jpeg"/>
  <Override PartName="/ppt/media/image25.png" ContentType="image/png"/>
  <Override PartName="/ppt/media/image9.png" ContentType="image/png"/>
  <Override PartName="/ppt/media/image24.png" ContentType="image/png"/>
  <Override PartName="/ppt/media/image10.png" ContentType="image/png"/>
  <Override PartName="/ppt/media/image14.jpeg" ContentType="image/jpeg"/>
  <Override PartName="/ppt/media/image23.png" ContentType="image/png"/>
  <Override PartName="/ppt/media/image40.jpeg" ContentType="image/jpeg"/>
  <Override PartName="/ppt/media/image27.jpeg" ContentType="image/jpeg"/>
  <Override PartName="/ppt/media/image29.png" ContentType="image/png"/>
  <Override PartName="/ppt/media/image38.jpeg" ContentType="image/jpeg"/>
  <Override PartName="/ppt/media/image30.png" ContentType="image/png"/>
  <Override PartName="/ppt/media/image32.png" ContentType="image/png"/>
  <Override PartName="/ppt/media/image15.jpeg" ContentType="image/jpeg"/>
  <Override PartName="/ppt/media/image33.png" ContentType="image/png"/>
  <Override PartName="/ppt/media/image26.jpeg" ContentType="image/jpeg"/>
  <Override PartName="/ppt/media/image34.png" ContentType="image/png"/>
  <Override PartName="/ppt/media/image35.png" ContentType="image/png"/>
  <Override PartName="/ppt/media/image36.png" ContentType="image/png"/>
  <Override PartName="/ppt/media/image46.png" ContentType="image/png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b="0" lang="en-GB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GB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6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GB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7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A4B25325-F3E4-419A-8DAE-9702EF650C62}" type="slidenum">
              <a:rPr b="0" lang="en-GB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FCD8DE55-BECD-427A-AC23-879BE12840D8}" type="slidenum">
              <a:rPr b="0" lang="en-GB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1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6E234F58-B8FF-4886-A469-B562D28F0306}" type="slidenum">
              <a:rPr b="0" lang="en-GB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Relationship Id="rId3" Type="http://schemas.openxmlformats.org/officeDocument/2006/relationships/image" Target="../media/image7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Relationship Id="rId3" Type="http://schemas.openxmlformats.org/officeDocument/2006/relationships/image" Target="../media/image10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1.png"/><Relationship Id="rId3" Type="http://schemas.openxmlformats.org/officeDocument/2006/relationships/image" Target="../media/image12.png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38455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467424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45720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pic>
        <p:nvPicPr>
          <p:cNvPr id="46" name="" descr=""/>
          <p:cNvPicPr/>
          <p:nvPr/>
        </p:nvPicPr>
        <p:blipFill>
          <a:blip r:embed="rId2"/>
          <a:stretch/>
        </p:blipFill>
        <p:spPr>
          <a:xfrm>
            <a:off x="1735560" y="14810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1735560" y="14810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subTitle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20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subTitle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67424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57200" y="38455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57200" y="38455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467424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45720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pic>
        <p:nvPicPr>
          <p:cNvPr id="89" name="" descr=""/>
          <p:cNvPicPr/>
          <p:nvPr/>
        </p:nvPicPr>
        <p:blipFill>
          <a:blip r:embed="rId2"/>
          <a:stretch/>
        </p:blipFill>
        <p:spPr>
          <a:xfrm>
            <a:off x="1735560" y="14810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90" name="" descr=""/>
          <p:cNvPicPr/>
          <p:nvPr/>
        </p:nvPicPr>
        <p:blipFill>
          <a:blip r:embed="rId3"/>
          <a:stretch/>
        </p:blipFill>
        <p:spPr>
          <a:xfrm>
            <a:off x="1735560" y="14810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subTitle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5720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467424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457200" y="38455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457200" y="38455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467424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 type="body"/>
          </p:nvPr>
        </p:nvSpPr>
        <p:spPr>
          <a:xfrm>
            <a:off x="45720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pic>
        <p:nvPicPr>
          <p:cNvPr id="132" name="" descr=""/>
          <p:cNvPicPr/>
          <p:nvPr/>
        </p:nvPicPr>
        <p:blipFill>
          <a:blip r:embed="rId2"/>
          <a:stretch/>
        </p:blipFill>
        <p:spPr>
          <a:xfrm>
            <a:off x="1735560" y="14810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133" name="" descr=""/>
          <p:cNvPicPr/>
          <p:nvPr/>
        </p:nvPicPr>
        <p:blipFill>
          <a:blip r:embed="rId3"/>
          <a:stretch/>
        </p:blipFill>
        <p:spPr>
          <a:xfrm>
            <a:off x="1735560" y="14810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subTitle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5720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467424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 type="body"/>
          </p:nvPr>
        </p:nvSpPr>
        <p:spPr>
          <a:xfrm>
            <a:off x="457200" y="38455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457200" y="38455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467424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67" name="PlaceHolder 5"/>
          <p:cNvSpPr>
            <a:spLocks noGrp="1"/>
          </p:cNvSpPr>
          <p:nvPr>
            <p:ph type="body"/>
          </p:nvPr>
        </p:nvSpPr>
        <p:spPr>
          <a:xfrm>
            <a:off x="45720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pic>
        <p:nvPicPr>
          <p:cNvPr id="171" name="" descr=""/>
          <p:cNvPicPr/>
          <p:nvPr/>
        </p:nvPicPr>
        <p:blipFill>
          <a:blip r:embed="rId2"/>
          <a:stretch/>
        </p:blipFill>
        <p:spPr>
          <a:xfrm>
            <a:off x="1735560" y="14810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172" name="" descr=""/>
          <p:cNvPicPr/>
          <p:nvPr/>
        </p:nvPicPr>
        <p:blipFill>
          <a:blip r:embed="rId3"/>
          <a:stretch/>
        </p:blipFill>
        <p:spPr>
          <a:xfrm>
            <a:off x="1735560" y="14810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57200" y="38455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499320" y="5945040"/>
            <a:ext cx="4940280" cy="920880"/>
          </a:xfrm>
          <a:custGeom>
            <a:avLst/>
            <a:gdLst/>
            <a:ahLst/>
            <a:rect l="l" t="t" r="r" b="b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 hidden="1"/>
          <p:cNvSpPr/>
          <p:nvPr/>
        </p:nvSpPr>
        <p:spPr>
          <a:xfrm>
            <a:off x="485640" y="5938920"/>
            <a:ext cx="3690000" cy="933120"/>
          </a:xfrm>
          <a:custGeom>
            <a:avLst/>
            <a:gdLst/>
            <a:ahLst/>
            <a:rect l="l" t="t" r="r" b="b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-6120" y="5791320"/>
            <a:ext cx="3402000" cy="1080360"/>
          </a:xfrm>
          <a:prstGeom prst="rtTriangle">
            <a:avLst/>
          </a:prstGeom>
          <a:blipFill>
            <a:blip r:embed="rId2"/>
            <a:tile/>
          </a:blipFill>
          <a:ln w="12600">
            <a:noFill/>
          </a:ln>
          <a:effectLst>
            <a:outerShdw blurRad="50800" dir="5400000" dist="38100" rotWithShape="0">
              <a:srgbClr val="000000">
                <a:alpha val="3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" name="Line 4"/>
          <p:cNvSpPr/>
          <p:nvPr/>
        </p:nvSpPr>
        <p:spPr>
          <a:xfrm>
            <a:off x="-9000" y="5787720"/>
            <a:ext cx="3405240" cy="1084320"/>
          </a:xfrm>
          <a:prstGeom prst="line">
            <a:avLst/>
          </a:prstGeom>
          <a:ln w="12240">
            <a:solidFill>
              <a:srgbClr val="196f85"/>
            </a:solidFill>
            <a:miter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0" y="4664160"/>
            <a:ext cx="9150840" cy="360"/>
          </a:xfrm>
          <a:prstGeom prst="rtTriangle">
            <a:avLst/>
          </a:prstGeom>
          <a:gradFill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/>
          </a:gradFill>
          <a:ln w="12600">
            <a:noFill/>
          </a:ln>
          <a:effectLst>
            <a:outerShdw blurRad="50800" dir="5400000" dist="38100" rotWithShape="0">
              <a:srgbClr val="000000">
                <a:alpha val="3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685800" y="1752480"/>
            <a:ext cx="7772040" cy="1829520"/>
          </a:xfrm>
          <a:prstGeom prst="rect">
            <a:avLst/>
          </a:prstGeom>
        </p:spPr>
        <p:txBody>
          <a:bodyPr lIns="90000" rIns="90000" tIns="45000" bIns="45000" anchor="b"/>
          <a:p>
            <a:pPr algn="r">
              <a:lnSpc>
                <a:spcPct val="100000"/>
              </a:lnSpc>
            </a:pPr>
            <a:r>
              <a:rPr b="1" lang="en-US" sz="48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Click to edit Master title style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6" name="CustomShape 7"/>
          <p:cNvSpPr/>
          <p:nvPr/>
        </p:nvSpPr>
        <p:spPr>
          <a:xfrm>
            <a:off x="1687680" y="4952880"/>
            <a:ext cx="7455960" cy="487800"/>
          </a:xfrm>
          <a:custGeom>
            <a:avLst/>
            <a:gdLst/>
            <a:ahLst/>
            <a:rect l="l" t="t" r="r" b="b"/>
            <a:pathLst>
              <a:path w="4697" h="367">
                <a:moveTo>
                  <a:pt x="4697" y="0"/>
                </a:moveTo>
                <a:lnTo>
                  <a:pt x="4697" y="367"/>
                </a:lnTo>
                <a:lnTo>
                  <a:pt x="0" y="218"/>
                </a:lnTo>
                <a:lnTo>
                  <a:pt x="4697" y="0"/>
                </a:lnTo>
                <a:close/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" name="CustomShape 8"/>
          <p:cNvSpPr/>
          <p:nvPr/>
        </p:nvSpPr>
        <p:spPr>
          <a:xfrm>
            <a:off x="35280" y="5237640"/>
            <a:ext cx="9108360" cy="788400"/>
          </a:xfrm>
          <a:custGeom>
            <a:avLst/>
            <a:gdLst/>
            <a:ahLst/>
            <a:rect l="l" t="t" r="r" b="b"/>
            <a:pathLst>
              <a:path w="5760" h="528">
                <a:moveTo>
                  <a:pt x="0" y="0"/>
                </a:moveTo>
                <a:lnTo>
                  <a:pt x="5760" y="0"/>
                </a:lnTo>
                <a:lnTo>
                  <a:pt x="5760" y="528"/>
                </a:lnTo>
                <a:lnTo>
                  <a:pt x="48" y="0"/>
                </a:lnTo>
              </a:path>
            </a:pathLst>
          </a:custGeom>
          <a:solidFill>
            <a:srgbClr val="000000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" name="CustomShape 9"/>
          <p:cNvSpPr/>
          <p:nvPr/>
        </p:nvSpPr>
        <p:spPr>
          <a:xfrm>
            <a:off x="0" y="5001120"/>
            <a:ext cx="9143640" cy="1863720"/>
          </a:xfrm>
          <a:custGeom>
            <a:avLst/>
            <a:gdLst/>
            <a:ahLst/>
            <a:rect l="l" t="t" r="r" b="b"/>
            <a:pathLst>
              <a:path w="5760" h="1248">
                <a:moveTo>
                  <a:pt x="0" y="0"/>
                </a:moveTo>
                <a:lnTo>
                  <a:pt x="0" y="1248"/>
                </a:lnTo>
                <a:lnTo>
                  <a:pt x="5760" y="1248"/>
                </a:lnTo>
                <a:lnTo>
                  <a:pt x="5760" y="5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tile/>
          </a:blipFill>
          <a:ln w="12600">
            <a:noFill/>
          </a:ln>
          <a:effectLst>
            <a:outerShdw blurRad="50800" dir="5400000" dist="38100" rotWithShape="0">
              <a:srgbClr val="000000">
                <a:alpha val="3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9" name="Line 10"/>
          <p:cNvSpPr/>
          <p:nvPr/>
        </p:nvSpPr>
        <p:spPr>
          <a:xfrm>
            <a:off x="-3600" y="4997520"/>
            <a:ext cx="9147600" cy="790200"/>
          </a:xfrm>
          <a:prstGeom prst="line">
            <a:avLst/>
          </a:prstGeom>
          <a:ln w="12240">
            <a:solidFill>
              <a:srgbClr val="196f85"/>
            </a:solidFill>
            <a:miter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0" name="PlaceHolder 11"/>
          <p:cNvSpPr>
            <a:spLocks noGrp="1"/>
          </p:cNvSpPr>
          <p:nvPr>
            <p:ph type="dt"/>
          </p:nvPr>
        </p:nvSpPr>
        <p:spPr>
          <a:xfrm>
            <a:off x="6726960" y="6408000"/>
            <a:ext cx="1919880" cy="36540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0" lang="en-GB" sz="1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09/08/17</a:t>
            </a:r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" name="PlaceHolder 12"/>
          <p:cNvSpPr>
            <a:spLocks noGrp="1"/>
          </p:cNvSpPr>
          <p:nvPr>
            <p:ph type="ftr"/>
          </p:nvPr>
        </p:nvSpPr>
        <p:spPr>
          <a:xfrm>
            <a:off x="4380120" y="6408000"/>
            <a:ext cx="2350440" cy="364680"/>
          </a:xfrm>
          <a:prstGeom prst="rect">
            <a:avLst/>
          </a:prstGeom>
        </p:spPr>
        <p:txBody>
          <a:bodyPr lIns="90000" rIns="90000" tIns="45000" bIns="45000" anchor="b"/>
          <a:p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" name="PlaceHolder 13"/>
          <p:cNvSpPr>
            <a:spLocks noGrp="1"/>
          </p:cNvSpPr>
          <p:nvPr>
            <p:ph type="sldNum"/>
          </p:nvPr>
        </p:nvSpPr>
        <p:spPr>
          <a:xfrm>
            <a:off x="8647200" y="6408000"/>
            <a:ext cx="365400" cy="364680"/>
          </a:xfrm>
          <a:prstGeom prst="rect">
            <a:avLst/>
          </a:prstGeom>
        </p:spPr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3FDA0D76-6A57-4B08-BDD2-C8481064B76F}" type="slidenum">
              <a:rPr b="0" lang="en-GB" sz="1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&lt;number&gt;</a:t>
            </a:fld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3" name="PlaceHolder 1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7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Click to edit the outline text format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Second Outline Level</a:t>
            </a:r>
            <a:endParaRPr b="0" lang="en-US" sz="21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Third Outline Level</a:t>
            </a:r>
            <a:endParaRPr b="0" lang="en-US" sz="1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499320" y="5945040"/>
            <a:ext cx="4940280" cy="920880"/>
          </a:xfrm>
          <a:custGeom>
            <a:avLst/>
            <a:gdLst/>
            <a:ahLst/>
            <a:rect l="l" t="t" r="r" b="b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CustomShape 2"/>
          <p:cNvSpPr/>
          <p:nvPr/>
        </p:nvSpPr>
        <p:spPr>
          <a:xfrm>
            <a:off x="485640" y="5938920"/>
            <a:ext cx="3690000" cy="933120"/>
          </a:xfrm>
          <a:custGeom>
            <a:avLst/>
            <a:gdLst/>
            <a:ahLst/>
            <a:rect l="l" t="t" r="r" b="b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CustomShape 3"/>
          <p:cNvSpPr/>
          <p:nvPr/>
        </p:nvSpPr>
        <p:spPr>
          <a:xfrm>
            <a:off x="-6120" y="5791320"/>
            <a:ext cx="3402000" cy="1080360"/>
          </a:xfrm>
          <a:prstGeom prst="rtTriangle">
            <a:avLst/>
          </a:prstGeom>
          <a:blipFill>
            <a:blip r:embed="rId2"/>
            <a:tile/>
          </a:blipFill>
          <a:ln w="12600">
            <a:noFill/>
          </a:ln>
          <a:effectLst>
            <a:outerShdw blurRad="50800" dir="5400000" dist="38100" rotWithShape="0">
              <a:srgbClr val="000000">
                <a:alpha val="3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1" name="Line 4"/>
          <p:cNvSpPr/>
          <p:nvPr/>
        </p:nvSpPr>
        <p:spPr>
          <a:xfrm>
            <a:off x="-9000" y="5787720"/>
            <a:ext cx="3405240" cy="1084320"/>
          </a:xfrm>
          <a:prstGeom prst="line">
            <a:avLst/>
          </a:prstGeom>
          <a:ln w="12240">
            <a:solidFill>
              <a:srgbClr val="196f85"/>
            </a:solidFill>
            <a:miter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2" name="PlaceHolder 5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90000" rIns="90000" tIns="45000" bIns="4500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7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Click to edit the outline text format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7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Second Outline Level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7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Third Outline Level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7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Fourth Outline Level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7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Fifth Outline Level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7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Sixth Outline Level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marL="365760" indent="-255600">
              <a:lnSpc>
                <a:spcPct val="100000"/>
              </a:lnSpc>
              <a:buClr>
                <a:srgbClr val="2da2bf"/>
              </a:buClr>
              <a:buSzPct val="68000"/>
              <a:buFont typeface="Wingdings 3" charset="2"/>
              <a:buChar char=""/>
            </a:pPr>
            <a:r>
              <a:rPr b="0" lang="en-US" sz="27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Seventh Outline LevelClick to edit Master text styles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1" marL="621720" indent="-228240">
              <a:lnSpc>
                <a:spcPct val="100000"/>
              </a:lnSpc>
              <a:buClr>
                <a:srgbClr val="2da2bf"/>
              </a:buClr>
              <a:buFont typeface="Verdana"/>
              <a:buChar char="◦"/>
            </a:pPr>
            <a:r>
              <a:rPr b="0" lang="en-US" sz="2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Second level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2" marL="859680" indent="-228240">
              <a:lnSpc>
                <a:spcPct val="100000"/>
              </a:lnSpc>
              <a:buClr>
                <a:srgbClr val="da1f28"/>
              </a:buClr>
              <a:buFont typeface="Wingdings 2" charset="2"/>
              <a:buChar char=""/>
            </a:pPr>
            <a:r>
              <a:rPr b="0" lang="en-US" sz="2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Third level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3" marL="1143000" indent="-228240">
              <a:lnSpc>
                <a:spcPct val="100000"/>
              </a:lnSpc>
              <a:buClr>
                <a:srgbClr val="da1f28"/>
              </a:buClr>
              <a:buFont typeface="Wingdings 2" charset="2"/>
              <a:buChar char=""/>
            </a:pPr>
            <a:r>
              <a:rPr b="0" lang="en-US" sz="1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Fourth level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4" marL="1371600" indent="-228240">
              <a:lnSpc>
                <a:spcPct val="100000"/>
              </a:lnSpc>
              <a:buClr>
                <a:srgbClr val="da1f28"/>
              </a:buClr>
              <a:buFont typeface="Wingdings 2" charset="2"/>
              <a:buChar char="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Fifth level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53" name="PlaceHolder 6"/>
          <p:cNvSpPr>
            <a:spLocks noGrp="1"/>
          </p:cNvSpPr>
          <p:nvPr>
            <p:ph type="dt"/>
          </p:nvPr>
        </p:nvSpPr>
        <p:spPr>
          <a:xfrm>
            <a:off x="6726960" y="6408000"/>
            <a:ext cx="1919880" cy="36540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0" lang="en-GB" sz="1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09/08/17</a:t>
            </a:r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4" name="PlaceHolder 7"/>
          <p:cNvSpPr>
            <a:spLocks noGrp="1"/>
          </p:cNvSpPr>
          <p:nvPr>
            <p:ph type="ftr"/>
          </p:nvPr>
        </p:nvSpPr>
        <p:spPr>
          <a:xfrm>
            <a:off x="4380120" y="6408000"/>
            <a:ext cx="2350440" cy="364680"/>
          </a:xfrm>
          <a:prstGeom prst="rect">
            <a:avLst/>
          </a:prstGeom>
        </p:spPr>
        <p:txBody>
          <a:bodyPr lIns="90000" rIns="90000" tIns="45000" bIns="45000" anchor="b"/>
          <a:p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5" name="PlaceHolder 8"/>
          <p:cNvSpPr>
            <a:spLocks noGrp="1"/>
          </p:cNvSpPr>
          <p:nvPr>
            <p:ph type="sldNum"/>
          </p:nvPr>
        </p:nvSpPr>
        <p:spPr>
          <a:xfrm>
            <a:off x="8647200" y="6408000"/>
            <a:ext cx="365400" cy="364680"/>
          </a:xfrm>
          <a:prstGeom prst="rect">
            <a:avLst/>
          </a:prstGeom>
        </p:spPr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6FEE3F2F-01B7-4943-AA82-F078E9752D17}" type="slidenum">
              <a:rPr b="0" lang="en-GB" sz="1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&lt;number&gt;</a:t>
            </a:fld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6" name="PlaceHolder 9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en-US" sz="41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Click to edit Master title style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499320" y="5945040"/>
            <a:ext cx="4940280" cy="920880"/>
          </a:xfrm>
          <a:custGeom>
            <a:avLst/>
            <a:gdLst/>
            <a:ahLst/>
            <a:rect l="l" t="t" r="r" b="b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CustomShape 2"/>
          <p:cNvSpPr/>
          <p:nvPr/>
        </p:nvSpPr>
        <p:spPr>
          <a:xfrm>
            <a:off x="485640" y="5938920"/>
            <a:ext cx="3690000" cy="933120"/>
          </a:xfrm>
          <a:custGeom>
            <a:avLst/>
            <a:gdLst/>
            <a:ahLst/>
            <a:rect l="l" t="t" r="r" b="b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" name="CustomShape 3"/>
          <p:cNvSpPr/>
          <p:nvPr/>
        </p:nvSpPr>
        <p:spPr>
          <a:xfrm>
            <a:off x="-6120" y="5791320"/>
            <a:ext cx="3402000" cy="1080360"/>
          </a:xfrm>
          <a:prstGeom prst="rtTriangle">
            <a:avLst/>
          </a:prstGeom>
          <a:blipFill>
            <a:blip r:embed="rId2"/>
            <a:tile/>
          </a:blipFill>
          <a:ln w="12600">
            <a:noFill/>
          </a:ln>
          <a:effectLst>
            <a:outerShdw blurRad="50800" dir="5400000" dist="38100" rotWithShape="0">
              <a:srgbClr val="000000">
                <a:alpha val="3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94" name="Line 4"/>
          <p:cNvSpPr/>
          <p:nvPr/>
        </p:nvSpPr>
        <p:spPr>
          <a:xfrm>
            <a:off x="-9000" y="5787720"/>
            <a:ext cx="3405240" cy="1084320"/>
          </a:xfrm>
          <a:prstGeom prst="line">
            <a:avLst/>
          </a:prstGeom>
          <a:ln w="12240">
            <a:solidFill>
              <a:srgbClr val="196f85"/>
            </a:solidFill>
            <a:miter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95" name="PlaceHolder 5"/>
          <p:cNvSpPr>
            <a:spLocks noGrp="1"/>
          </p:cNvSpPr>
          <p:nvPr>
            <p:ph type="dt"/>
          </p:nvPr>
        </p:nvSpPr>
        <p:spPr>
          <a:xfrm>
            <a:off x="6726960" y="6408000"/>
            <a:ext cx="1919880" cy="36540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0" lang="en-GB" sz="1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09/08/17</a:t>
            </a:r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6" name="PlaceHolder 6"/>
          <p:cNvSpPr>
            <a:spLocks noGrp="1"/>
          </p:cNvSpPr>
          <p:nvPr>
            <p:ph type="ftr"/>
          </p:nvPr>
        </p:nvSpPr>
        <p:spPr>
          <a:xfrm>
            <a:off x="4380120" y="6408000"/>
            <a:ext cx="2350440" cy="364680"/>
          </a:xfrm>
          <a:prstGeom prst="rect">
            <a:avLst/>
          </a:prstGeom>
        </p:spPr>
        <p:txBody>
          <a:bodyPr lIns="90000" rIns="90000" tIns="45000" bIns="45000" anchor="b"/>
          <a:p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7" name="PlaceHolder 7"/>
          <p:cNvSpPr>
            <a:spLocks noGrp="1"/>
          </p:cNvSpPr>
          <p:nvPr>
            <p:ph type="sldNum"/>
          </p:nvPr>
        </p:nvSpPr>
        <p:spPr>
          <a:xfrm>
            <a:off x="8647200" y="6408000"/>
            <a:ext cx="365400" cy="364680"/>
          </a:xfrm>
          <a:prstGeom prst="rect">
            <a:avLst/>
          </a:prstGeom>
        </p:spPr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F69399DB-FE7C-4D32-85E0-936808F18B00}" type="slidenum">
              <a:rPr b="0" lang="en-GB" sz="1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&lt;number&gt;</a:t>
            </a:fld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8" name="PlaceHolder 8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Click to edit the title text format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99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7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Click to edit the outline text format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Second Outline Level</a:t>
            </a:r>
            <a:endParaRPr b="0" lang="en-US" sz="21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Third Outline Level</a:t>
            </a:r>
            <a:endParaRPr b="0" lang="en-US" sz="19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0" lang="en-GB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09/08/17</a:t>
            </a:r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7F97CA85-8CC8-41B1-B074-C9B12046EA35}" type="slidenum">
              <a:rPr b="0" lang="en-GB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title text format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35.png"/><Relationship Id="rId9" Type="http://schemas.openxmlformats.org/officeDocument/2006/relationships/image" Target="../media/image36.png"/><Relationship Id="rId10" Type="http://schemas.openxmlformats.org/officeDocument/2006/relationships/image" Target="../media/image37.jpeg"/><Relationship Id="rId11" Type="http://schemas.openxmlformats.org/officeDocument/2006/relationships/slideLayout" Target="../slideLayouts/slideLayout13.xml"/><Relationship Id="rId1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image" Target="../media/image39.jpeg"/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5" Type="http://schemas.openxmlformats.org/officeDocument/2006/relationships/image" Target="../media/image42.jpeg"/><Relationship Id="rId6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43.jpeg"/><Relationship Id="rId2" Type="http://schemas.openxmlformats.org/officeDocument/2006/relationships/image" Target="../media/image44.jpeg"/><Relationship Id="rId3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5.jpe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46.pn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47.pn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48.jpeg"/><Relationship Id="rId2" Type="http://schemas.openxmlformats.org/officeDocument/2006/relationships/image" Target="../media/image49.png"/><Relationship Id="rId3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50.pn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51.wmf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oleObject" Target="../embeddings/oleObject1.bin"/><Relationship Id="rId2" Type="http://schemas.openxmlformats.org/officeDocument/2006/relationships/image" Target="../media/image20.wmf"/><Relationship Id="rId3" Type="http://schemas.openxmlformats.org/officeDocument/2006/relationships/slideLayout" Target="../slideLayouts/slideLayout3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jpeg"/><Relationship Id="rId7" Type="http://schemas.openxmlformats.org/officeDocument/2006/relationships/slideLayout" Target="../slideLayouts/slideLayout13.xml"/><Relationship Id="rId8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extShape 1"/>
          <p:cNvSpPr txBox="1"/>
          <p:nvPr/>
        </p:nvSpPr>
        <p:spPr>
          <a:xfrm>
            <a:off x="-36000" y="0"/>
            <a:ext cx="8892000" cy="2403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 algn="r">
              <a:lnSpc>
                <a:spcPct val="100000"/>
              </a:lnSpc>
            </a:pPr>
            <a:r>
              <a:rPr b="1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Prof. O.O. ADEWOYE (FAS) 1947-2015: SOME OF HIS LEGACIES IN ADVANCED MANUFACTURING TECHNOLOGY (AMT) DEVELOPMENT IN NIGERIA.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79" name="TextShape 2"/>
          <p:cNvSpPr txBox="1"/>
          <p:nvPr/>
        </p:nvSpPr>
        <p:spPr>
          <a:xfrm>
            <a:off x="467640" y="2925000"/>
            <a:ext cx="8352720" cy="3744000"/>
          </a:xfrm>
          <a:prstGeom prst="rect">
            <a:avLst/>
          </a:prstGeom>
          <a:noFill/>
          <a:ln>
            <a:noFill/>
          </a:ln>
        </p:spPr>
        <p:txBody>
          <a:bodyPr lIns="45720" rIns="45720" tIns="45000" bIns="45000"/>
          <a:p>
            <a:pPr algn="r">
              <a:lnSpc>
                <a:spcPct val="100000"/>
              </a:lnSpc>
            </a:pPr>
            <a:r>
              <a:rPr b="1" lang="en-GB" sz="36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By Babaniyi Babatope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1" lang="en-GB" sz="24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Ph.D, FMSN,FIMMM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GB" sz="24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Department of Physics and Engineering Physics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GB" sz="24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Obafemi Awolowo University, Ile-Ife. Nigeria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GB" sz="24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&amp;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GB" sz="24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College of Natural and Applied Sciences, Wesley University, Ondo. Nigeria.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en-GB" sz="24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Formerly, Director/CEO, Engineering Materials Development Institute (EMDI) , Akure</a:t>
            </a:r>
            <a:r>
              <a:rPr b="1" i="1" lang="en-GB" sz="24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.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80" name="Picture 2" descr=""/>
          <p:cNvPicPr/>
          <p:nvPr/>
        </p:nvPicPr>
        <p:blipFill>
          <a:blip r:embed="rId1"/>
          <a:srcRect l="6929" t="4414" r="62087" b="46290"/>
          <a:stretch/>
        </p:blipFill>
        <p:spPr>
          <a:xfrm>
            <a:off x="347760" y="2304000"/>
            <a:ext cx="1535760" cy="1728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extShape 1"/>
          <p:cNvSpPr txBox="1"/>
          <p:nvPr/>
        </p:nvSpPr>
        <p:spPr>
          <a:xfrm>
            <a:off x="431640" y="1052640"/>
            <a:ext cx="8388000" cy="540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365760" indent="-255600">
              <a:lnSpc>
                <a:spcPct val="90000"/>
              </a:lnSpc>
              <a:buBlip>
                <a:blip r:embed="rId1"/>
              </a:buBlip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These emerging technologies include 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marL="365760" indent="-255600">
              <a:lnSpc>
                <a:spcPct val="90000"/>
              </a:lnSpc>
              <a:buBlip>
                <a:blip r:embed="rId2"/>
              </a:buBlip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biotechnology, ICT, 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marL="365760" indent="-255600">
              <a:lnSpc>
                <a:spcPct val="90000"/>
              </a:lnSpc>
              <a:buBlip>
                <a:blip r:embed="rId3"/>
              </a:buBlip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Nanotechnology, 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marL="365760" indent="-255600">
              <a:lnSpc>
                <a:spcPct val="90000"/>
              </a:lnSpc>
              <a:buBlip>
                <a:blip r:embed="rId4"/>
              </a:buBlip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Space and Satellite Technology, 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marL="365760" indent="-255600">
              <a:lnSpc>
                <a:spcPct val="90000"/>
              </a:lnSpc>
              <a:buBlip>
                <a:blip r:embed="rId5"/>
              </a:buBlip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New Materials, 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marL="365760" indent="-255600">
              <a:lnSpc>
                <a:spcPct val="90000"/>
              </a:lnSpc>
              <a:buBlip>
                <a:blip r:embed="rId6"/>
              </a:buBlip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Robotics, 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marL="365760" indent="-255600">
              <a:lnSpc>
                <a:spcPct val="90000"/>
              </a:lnSpc>
              <a:buBlip>
                <a:blip r:embed="rId7"/>
              </a:buBlip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CAD/CAM, 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marL="365760" indent="-255600">
              <a:lnSpc>
                <a:spcPct val="90000"/>
              </a:lnSpc>
              <a:buBlip>
                <a:blip r:embed="rId8"/>
              </a:buBlip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Virtual Manufacturing Systems, etc.  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marL="365760" indent="-255600">
              <a:lnSpc>
                <a:spcPct val="90000"/>
              </a:lnSpc>
              <a:buBlip>
                <a:blip r:embed="rId9"/>
              </a:buBlip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Since these areas are capital intensive, there must be a special funding for the development of the EI required for these technologies.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203" name="TextShape 2"/>
          <p:cNvSpPr txBox="1"/>
          <p:nvPr/>
        </p:nvSpPr>
        <p:spPr>
          <a:xfrm>
            <a:off x="179280" y="165240"/>
            <a:ext cx="8686440" cy="620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Advanced Materials Development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pic>
        <p:nvPicPr>
          <p:cNvPr id="204" name="Picture 2" descr=""/>
          <p:cNvPicPr/>
          <p:nvPr/>
        </p:nvPicPr>
        <p:blipFill>
          <a:blip r:embed="rId10"/>
          <a:srcRect l="6929" t="4414" r="62087" b="46290"/>
          <a:stretch/>
        </p:blipFill>
        <p:spPr>
          <a:xfrm>
            <a:off x="7952040" y="0"/>
            <a:ext cx="1191600" cy="1340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Picture 4" descr=""/>
          <p:cNvPicPr/>
          <p:nvPr/>
        </p:nvPicPr>
        <p:blipFill>
          <a:blip r:embed="rId1"/>
          <a:stretch/>
        </p:blipFill>
        <p:spPr>
          <a:xfrm>
            <a:off x="35640" y="1268640"/>
            <a:ext cx="4158000" cy="5544360"/>
          </a:xfrm>
          <a:prstGeom prst="rect">
            <a:avLst/>
          </a:prstGeom>
          <a:ln>
            <a:noFill/>
          </a:ln>
        </p:spPr>
      </p:pic>
      <p:pic>
        <p:nvPicPr>
          <p:cNvPr id="206" name="Picture 6" descr=""/>
          <p:cNvPicPr/>
          <p:nvPr/>
        </p:nvPicPr>
        <p:blipFill>
          <a:blip r:embed="rId2"/>
          <a:stretch/>
        </p:blipFill>
        <p:spPr>
          <a:xfrm>
            <a:off x="2915640" y="4293000"/>
            <a:ext cx="3168000" cy="2376000"/>
          </a:xfrm>
          <a:prstGeom prst="rect">
            <a:avLst/>
          </a:prstGeom>
          <a:ln>
            <a:noFill/>
          </a:ln>
        </p:spPr>
      </p:pic>
      <p:pic>
        <p:nvPicPr>
          <p:cNvPr id="207" name="Picture 5" descr=""/>
          <p:cNvPicPr/>
          <p:nvPr/>
        </p:nvPicPr>
        <p:blipFill>
          <a:blip r:embed="rId3"/>
          <a:stretch/>
        </p:blipFill>
        <p:spPr>
          <a:xfrm>
            <a:off x="6132240" y="4509000"/>
            <a:ext cx="2976120" cy="2232000"/>
          </a:xfrm>
          <a:prstGeom prst="rect">
            <a:avLst/>
          </a:prstGeom>
          <a:ln>
            <a:noFill/>
          </a:ln>
        </p:spPr>
      </p:pic>
      <p:pic>
        <p:nvPicPr>
          <p:cNvPr id="208" name="Picture 2" descr=""/>
          <p:cNvPicPr/>
          <p:nvPr/>
        </p:nvPicPr>
        <p:blipFill>
          <a:blip r:embed="rId4"/>
          <a:stretch/>
        </p:blipFill>
        <p:spPr>
          <a:xfrm>
            <a:off x="5508000" y="2187000"/>
            <a:ext cx="3672000" cy="2754000"/>
          </a:xfrm>
          <a:prstGeom prst="rect">
            <a:avLst/>
          </a:prstGeom>
          <a:ln>
            <a:noFill/>
          </a:ln>
        </p:spPr>
      </p:pic>
      <p:sp>
        <p:nvSpPr>
          <p:cNvPr id="209" name="TextShape 1"/>
          <p:cNvSpPr txBox="1"/>
          <p:nvPr/>
        </p:nvSpPr>
        <p:spPr>
          <a:xfrm>
            <a:off x="4380120" y="6408000"/>
            <a:ext cx="235044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0" name="TextShape 2"/>
          <p:cNvSpPr txBox="1"/>
          <p:nvPr/>
        </p:nvSpPr>
        <p:spPr>
          <a:xfrm>
            <a:off x="539640" y="144000"/>
            <a:ext cx="7992360" cy="980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Rotary Furnaces: EMDI (1995-Date)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pic>
        <p:nvPicPr>
          <p:cNvPr id="211" name="Picture 4" descr=""/>
          <p:cNvPicPr/>
          <p:nvPr/>
        </p:nvPicPr>
        <p:blipFill>
          <a:blip r:embed="rId5"/>
          <a:stretch/>
        </p:blipFill>
        <p:spPr>
          <a:xfrm>
            <a:off x="2843640" y="1118520"/>
            <a:ext cx="3600000" cy="2310120"/>
          </a:xfrm>
          <a:prstGeom prst="rect">
            <a:avLst/>
          </a:prstGeom>
          <a:ln w="9360">
            <a:noFill/>
          </a:ln>
        </p:spPr>
      </p:pic>
      <p:sp>
        <p:nvSpPr>
          <p:cNvPr id="212" name="CustomShape 3"/>
          <p:cNvSpPr/>
          <p:nvPr/>
        </p:nvSpPr>
        <p:spPr>
          <a:xfrm>
            <a:off x="6372360" y="836640"/>
            <a:ext cx="2771280" cy="179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GB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10Kg, 100Kg, 300Kg, 500Kg?</a:t>
            </a: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Picture 2" descr=""/>
          <p:cNvPicPr/>
          <p:nvPr/>
        </p:nvPicPr>
        <p:blipFill>
          <a:blip r:embed="rId1"/>
          <a:stretch/>
        </p:blipFill>
        <p:spPr>
          <a:xfrm>
            <a:off x="179640" y="2536200"/>
            <a:ext cx="5470560" cy="3124440"/>
          </a:xfrm>
          <a:prstGeom prst="rect">
            <a:avLst/>
          </a:prstGeom>
          <a:ln>
            <a:noFill/>
          </a:ln>
        </p:spPr>
      </p:pic>
      <p:sp>
        <p:nvSpPr>
          <p:cNvPr id="214" name="TextShape 1"/>
          <p:cNvSpPr txBox="1"/>
          <p:nvPr/>
        </p:nvSpPr>
        <p:spPr>
          <a:xfrm>
            <a:off x="4380120" y="6408000"/>
            <a:ext cx="235044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5" name="TextShape 2"/>
          <p:cNvSpPr txBox="1"/>
          <p:nvPr/>
        </p:nvSpPr>
        <p:spPr>
          <a:xfrm>
            <a:off x="179640" y="44640"/>
            <a:ext cx="8964000" cy="1139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en-US" sz="4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Spin Processor Development Project @EMDI (2007-2009)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pic>
        <p:nvPicPr>
          <p:cNvPr id="216" name="Picture 3" descr=""/>
          <p:cNvPicPr/>
          <p:nvPr/>
        </p:nvPicPr>
        <p:blipFill>
          <a:blip r:embed="rId2"/>
          <a:stretch/>
        </p:blipFill>
        <p:spPr>
          <a:xfrm>
            <a:off x="5652000" y="1845000"/>
            <a:ext cx="3422880" cy="446400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extShape 1"/>
          <p:cNvSpPr txBox="1"/>
          <p:nvPr/>
        </p:nvSpPr>
        <p:spPr>
          <a:xfrm>
            <a:off x="4380120" y="6408000"/>
            <a:ext cx="235044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8" name="TextShape 2"/>
          <p:cNvSpPr txBox="1"/>
          <p:nvPr/>
        </p:nvSpPr>
        <p:spPr>
          <a:xfrm>
            <a:off x="107640" y="116640"/>
            <a:ext cx="8964000" cy="990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NASENI’S 3D PRINTER PRODUCTION SYSTEM @PEDI ILESA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pic>
        <p:nvPicPr>
          <p:cNvPr id="219" name="Picture 13" descr=""/>
          <p:cNvPicPr/>
          <p:nvPr/>
        </p:nvPicPr>
        <p:blipFill>
          <a:blip r:embed="rId1"/>
          <a:srcRect l="0" t="11002" r="0" b="7335"/>
          <a:stretch/>
        </p:blipFill>
        <p:spPr>
          <a:xfrm>
            <a:off x="1475640" y="1579680"/>
            <a:ext cx="5688360" cy="508932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Shape 1"/>
          <p:cNvSpPr txBox="1"/>
          <p:nvPr/>
        </p:nvSpPr>
        <p:spPr>
          <a:xfrm>
            <a:off x="4380120" y="6408000"/>
            <a:ext cx="235044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221" name="Picture 4" descr=""/>
          <p:cNvPicPr/>
          <p:nvPr/>
        </p:nvPicPr>
        <p:blipFill>
          <a:blip r:embed="rId1"/>
          <a:stretch/>
        </p:blipFill>
        <p:spPr>
          <a:xfrm>
            <a:off x="323640" y="260640"/>
            <a:ext cx="8424720" cy="631836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4380120" y="6408000"/>
            <a:ext cx="235044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223" name="Picture 2" descr=""/>
          <p:cNvPicPr/>
          <p:nvPr/>
        </p:nvPicPr>
        <p:blipFill>
          <a:blip r:embed="rId1"/>
          <a:stretch/>
        </p:blipFill>
        <p:spPr>
          <a:xfrm>
            <a:off x="323640" y="243360"/>
            <a:ext cx="8567640" cy="642564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Picture 5" descr=""/>
          <p:cNvPicPr/>
          <p:nvPr/>
        </p:nvPicPr>
        <p:blipFill>
          <a:blip r:embed="rId1"/>
          <a:stretch/>
        </p:blipFill>
        <p:spPr>
          <a:xfrm>
            <a:off x="4212000" y="3069000"/>
            <a:ext cx="4789440" cy="3600000"/>
          </a:xfrm>
          <a:prstGeom prst="rect">
            <a:avLst/>
          </a:prstGeom>
          <a:ln w="9360">
            <a:noFill/>
          </a:ln>
        </p:spPr>
      </p:pic>
      <p:sp>
        <p:nvSpPr>
          <p:cNvPr id="225" name="TextShape 1"/>
          <p:cNvSpPr txBox="1"/>
          <p:nvPr/>
        </p:nvSpPr>
        <p:spPr>
          <a:xfrm>
            <a:off x="4380120" y="6408000"/>
            <a:ext cx="235044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26" name="TextShape 2"/>
          <p:cNvSpPr txBox="1"/>
          <p:nvPr/>
        </p:nvSpPr>
        <p:spPr>
          <a:xfrm>
            <a:off x="205560" y="44640"/>
            <a:ext cx="8938080" cy="70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SMALL HYDRO-POWER TURBINE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pic>
        <p:nvPicPr>
          <p:cNvPr id="227" name="Picture 3" descr=""/>
          <p:cNvPicPr/>
          <p:nvPr/>
        </p:nvPicPr>
        <p:blipFill>
          <a:blip r:embed="rId2"/>
          <a:stretch/>
        </p:blipFill>
        <p:spPr>
          <a:xfrm>
            <a:off x="131400" y="1052640"/>
            <a:ext cx="4800240" cy="360000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extShape 1"/>
          <p:cNvSpPr txBox="1"/>
          <p:nvPr/>
        </p:nvSpPr>
        <p:spPr>
          <a:xfrm>
            <a:off x="4380120" y="6408000"/>
            <a:ext cx="235044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29" name="TextShape 2"/>
          <p:cNvSpPr txBox="1"/>
          <p:nvPr/>
        </p:nvSpPr>
        <p:spPr>
          <a:xfrm>
            <a:off x="251640" y="44640"/>
            <a:ext cx="8568720" cy="796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en-US" sz="36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Development of Earth Brickmaking Machine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pic>
        <p:nvPicPr>
          <p:cNvPr id="230" name="Picture 7" descr=""/>
          <p:cNvPicPr/>
          <p:nvPr/>
        </p:nvPicPr>
        <p:blipFill>
          <a:blip r:embed="rId1"/>
          <a:stretch/>
        </p:blipFill>
        <p:spPr>
          <a:xfrm>
            <a:off x="1247760" y="1052640"/>
            <a:ext cx="6996240" cy="5228280"/>
          </a:xfrm>
          <a:prstGeom prst="rect">
            <a:avLst/>
          </a:prstGeom>
          <a:ln w="9360">
            <a:noFill/>
          </a:ln>
        </p:spPr>
      </p:pic>
      <p:sp>
        <p:nvSpPr>
          <p:cNvPr id="231" name="CustomShape 3"/>
          <p:cNvSpPr/>
          <p:nvPr/>
        </p:nvSpPr>
        <p:spPr>
          <a:xfrm>
            <a:off x="1320840" y="6290280"/>
            <a:ext cx="65696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GB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2-, 4-, 8- and 16 Mould Capacity</a:t>
            </a: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TextShape 1"/>
          <p:cNvSpPr txBox="1"/>
          <p:nvPr/>
        </p:nvSpPr>
        <p:spPr>
          <a:xfrm>
            <a:off x="457200" y="1481400"/>
            <a:ext cx="8229240" cy="432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365760" indent="-255600">
              <a:lnSpc>
                <a:spcPct val="100000"/>
              </a:lnSpc>
              <a:buClr>
                <a:srgbClr val="2da2bf"/>
              </a:buClr>
              <a:buSzPct val="68000"/>
              <a:buFont typeface="Wingdings 3" charset="2"/>
              <a:buChar char="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Prof. O.O. Adewoye believed that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marL="365760" indent="-255600">
              <a:lnSpc>
                <a:spcPct val="100000"/>
              </a:lnSpc>
              <a:buClr>
                <a:srgbClr val="2da2bf"/>
              </a:buClr>
              <a:buSzPct val="68000"/>
              <a:buFont typeface="Wingdings 3" charset="2"/>
              <a:buChar char="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1) All educational institutions Technical Colleges, Polytechnics and Universities and research institutes must convert to AMT with appropriate training. 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marL="365760" indent="-255600">
              <a:lnSpc>
                <a:spcPct val="100000"/>
              </a:lnSpc>
              <a:buClr>
                <a:srgbClr val="2da2bf"/>
              </a:buClr>
              <a:buSzPct val="68000"/>
              <a:buFont typeface="Wingdings 3" charset="2"/>
              <a:buChar char="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2) These ones will go into the industry for necessary transformation.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233" name="TextShape 2"/>
          <p:cNvSpPr txBox="1"/>
          <p:nvPr/>
        </p:nvSpPr>
        <p:spPr>
          <a:xfrm>
            <a:off x="4380120" y="6408000"/>
            <a:ext cx="235044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34" name="TextShape 3"/>
          <p:cNvSpPr txBox="1"/>
          <p:nvPr/>
        </p:nvSpPr>
        <p:spPr>
          <a:xfrm>
            <a:off x="395640" y="277920"/>
            <a:ext cx="8280720" cy="793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‘</a:t>
            </a:r>
            <a:r>
              <a:rPr b="1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OO’ ADEWOYE’S PASSION FOR AMT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Shape 1"/>
          <p:cNvSpPr txBox="1"/>
          <p:nvPr/>
        </p:nvSpPr>
        <p:spPr>
          <a:xfrm>
            <a:off x="251640" y="1556640"/>
            <a:ext cx="867600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365760" indent="-255600">
              <a:lnSpc>
                <a:spcPct val="100000"/>
              </a:lnSpc>
              <a:buClr>
                <a:srgbClr val="2da2bf"/>
              </a:buClr>
              <a:buSzPct val="68000"/>
              <a:buFont typeface="Wingdings 3" charset="2"/>
              <a:buChar char="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Prof. ‘OO’ Has Always Believed that t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o achieve these lofty goals 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marL="365760" indent="-255600">
              <a:lnSpc>
                <a:spcPct val="100000"/>
              </a:lnSpc>
              <a:buClr>
                <a:srgbClr val="2da2bf"/>
              </a:buClr>
              <a:buSzPct val="68000"/>
              <a:buFont typeface="Wingdings 3" charset="2"/>
              <a:buChar char="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All S&amp;T based appointments must be strictly on MERIT–‘Right Peg in Right Hole’.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marL="365760" indent="-255600">
              <a:lnSpc>
                <a:spcPct val="100000"/>
              </a:lnSpc>
              <a:buClr>
                <a:srgbClr val="2da2bf"/>
              </a:buClr>
              <a:buSzPct val="68000"/>
              <a:buFont typeface="Wingdings 3" charset="2"/>
              <a:buChar char="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The economy must become technology-driven and so economists and world-class scientists of very high integrity must work hand-in-hand to drive the Nigerian economy for the future of generations to come.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236" name="TextShape 2"/>
          <p:cNvSpPr txBox="1"/>
          <p:nvPr/>
        </p:nvSpPr>
        <p:spPr>
          <a:xfrm>
            <a:off x="4380120" y="6408000"/>
            <a:ext cx="235044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37" name="TextShape 3"/>
          <p:cNvSpPr txBox="1"/>
          <p:nvPr/>
        </p:nvSpPr>
        <p:spPr>
          <a:xfrm>
            <a:off x="467640" y="188640"/>
            <a:ext cx="8064360" cy="935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Conclusion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Shape 1"/>
          <p:cNvSpPr txBox="1"/>
          <p:nvPr/>
        </p:nvSpPr>
        <p:spPr>
          <a:xfrm>
            <a:off x="5508000" y="274680"/>
            <a:ext cx="3456000" cy="6394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n-US" sz="36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Prof. Olusegun Oyeleke Adewoye, FAS</a:t>
            </a:r>
            <a:r>
              <a:rPr b="1" lang="en-US" sz="36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
</a:t>
            </a:r>
            <a:r>
              <a:rPr b="1" lang="en-US" sz="36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1947 – 2015:</a:t>
            </a:r>
            <a:r>
              <a:rPr b="1" lang="en-US" sz="36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
</a:t>
            </a:r>
            <a:r>
              <a:rPr b="1" lang="en-US" sz="24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Professor of Materials, OAU, Ile-Ife. Nigeria;</a:t>
            </a:r>
            <a:r>
              <a:rPr b="1" lang="en-US" sz="24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
</a:t>
            </a:r>
            <a:r>
              <a:rPr b="1" lang="en-US" sz="24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Pioneer Director/CEO, EMDI, 1995-2003;</a:t>
            </a:r>
            <a:r>
              <a:rPr b="1" lang="en-US" sz="24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
</a:t>
            </a:r>
            <a:r>
              <a:rPr b="1" lang="en-US" sz="24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Director General/CEO, NASENI 2003 - 2012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pic>
        <p:nvPicPr>
          <p:cNvPr id="182" name="Picture 2" descr=""/>
          <p:cNvPicPr/>
          <p:nvPr/>
        </p:nvPicPr>
        <p:blipFill>
          <a:blip r:embed="rId1"/>
          <a:srcRect l="0" t="1670" r="53375" b="0"/>
          <a:stretch/>
        </p:blipFill>
        <p:spPr>
          <a:xfrm>
            <a:off x="168480" y="1412640"/>
            <a:ext cx="3467160" cy="5169960"/>
          </a:xfrm>
          <a:prstGeom prst="rect">
            <a:avLst/>
          </a:prstGeom>
          <a:ln>
            <a:noFill/>
          </a:ln>
        </p:spPr>
      </p:pic>
      <p:pic>
        <p:nvPicPr>
          <p:cNvPr id="183" name="Picture 2" descr=""/>
          <p:cNvPicPr/>
          <p:nvPr/>
        </p:nvPicPr>
        <p:blipFill>
          <a:blip r:embed="rId2"/>
          <a:stretch/>
        </p:blipFill>
        <p:spPr>
          <a:xfrm>
            <a:off x="2915640" y="188640"/>
            <a:ext cx="2361240" cy="3384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extShape 1"/>
          <p:cNvSpPr txBox="1"/>
          <p:nvPr/>
        </p:nvSpPr>
        <p:spPr>
          <a:xfrm>
            <a:off x="323640" y="2349000"/>
            <a:ext cx="4032000" cy="2304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n-US" sz="41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My Mentor and Big Brother, ADIEU.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pic>
        <p:nvPicPr>
          <p:cNvPr id="239" name="Picture 3" descr=""/>
          <p:cNvPicPr/>
          <p:nvPr/>
        </p:nvPicPr>
        <p:blipFill>
          <a:blip r:embed="rId1"/>
          <a:stretch/>
        </p:blipFill>
        <p:spPr>
          <a:xfrm>
            <a:off x="4390920" y="0"/>
            <a:ext cx="4752720" cy="658152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Shape 1"/>
          <p:cNvSpPr txBox="1"/>
          <p:nvPr/>
        </p:nvSpPr>
        <p:spPr>
          <a:xfrm>
            <a:off x="395640" y="2637000"/>
            <a:ext cx="8229240" cy="3744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365760" indent="-255600">
              <a:lnSpc>
                <a:spcPct val="100000"/>
              </a:lnSpc>
              <a:buClr>
                <a:srgbClr val="2da2bf"/>
              </a:buClr>
              <a:buSzPct val="68000"/>
              <a:buFont typeface="Wingdings 3" charset="2"/>
              <a:buChar char=""/>
            </a:pPr>
            <a:r>
              <a:rPr b="1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‘</a:t>
            </a:r>
            <a:r>
              <a:rPr b="1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The Policy on Technologies for SMEs seeks to reverse engineer, develop and proliferate technologies required by engineering based SMEs’.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85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n-US" sz="4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ON THE POLICY OF AMT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pic>
        <p:nvPicPr>
          <p:cNvPr id="186" name="Picture 2" descr=""/>
          <p:cNvPicPr/>
          <p:nvPr/>
        </p:nvPicPr>
        <p:blipFill>
          <a:blip r:embed="rId1"/>
          <a:srcRect l="6929" t="4414" r="62087" b="46290"/>
          <a:stretch/>
        </p:blipFill>
        <p:spPr>
          <a:xfrm>
            <a:off x="3636000" y="1052640"/>
            <a:ext cx="1191600" cy="1340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Shape 1"/>
          <p:cNvSpPr txBox="1"/>
          <p:nvPr/>
        </p:nvSpPr>
        <p:spPr>
          <a:xfrm>
            <a:off x="395640" y="1196640"/>
            <a:ext cx="8496720" cy="3960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‘</a:t>
            </a:r>
            <a:r>
              <a:rPr b="1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Knowledge is More Important than Abundance of Raw Materials’</a:t>
            </a:r>
            <a:r>
              <a:rPr b="1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
</a:t>
            </a:r>
            <a:r>
              <a:rPr b="1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
</a:t>
            </a:r>
            <a:r>
              <a:rPr b="1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‘</a:t>
            </a:r>
            <a:r>
              <a:rPr b="1" lang="en-US" sz="40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We must Vigorously Promote Local Content in Industrial Machinery’</a:t>
            </a:r>
            <a:r>
              <a:rPr b="1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
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pic>
        <p:nvPicPr>
          <p:cNvPr id="188" name="Picture 2" descr=""/>
          <p:cNvPicPr/>
          <p:nvPr/>
        </p:nvPicPr>
        <p:blipFill>
          <a:blip r:embed="rId1"/>
          <a:srcRect l="6929" t="4414" r="62087" b="46290"/>
          <a:stretch/>
        </p:blipFill>
        <p:spPr>
          <a:xfrm>
            <a:off x="0" y="0"/>
            <a:ext cx="1191600" cy="1340280"/>
          </a:xfrm>
          <a:prstGeom prst="rect">
            <a:avLst/>
          </a:prstGeom>
          <a:ln>
            <a:noFill/>
          </a:ln>
        </p:spPr>
      </p:pic>
      <p:pic>
        <p:nvPicPr>
          <p:cNvPr id="189" name="Picture 2" descr=""/>
          <p:cNvPicPr/>
          <p:nvPr/>
        </p:nvPicPr>
        <p:blipFill>
          <a:blip r:embed="rId2"/>
          <a:srcRect l="15250" t="5573" r="14622" b="34852"/>
          <a:stretch/>
        </p:blipFill>
        <p:spPr>
          <a:xfrm>
            <a:off x="7776000" y="5192280"/>
            <a:ext cx="1367640" cy="16653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Shape 1"/>
          <p:cNvSpPr txBox="1"/>
          <p:nvPr/>
        </p:nvSpPr>
        <p:spPr>
          <a:xfrm>
            <a:off x="395640" y="256500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n-US" sz="44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TWO OF HIS MOST FAMOUS SLIDES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5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extShape 1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77103F8C-EA35-4147-B92F-A4C7F3687787}" type="slidenum">
              <a:rPr b="0" lang="en-GB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93" name="CustomShape 2"/>
          <p:cNvSpPr/>
          <p:nvPr/>
        </p:nvSpPr>
        <p:spPr>
          <a:xfrm>
            <a:off x="71280" y="71280"/>
            <a:ext cx="8991360" cy="72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4000" indent="-53640" algn="r">
              <a:lnSpc>
                <a:spcPct val="100000"/>
              </a:lnSpc>
            </a:pPr>
            <a:r>
              <a:rPr b="1" lang="en-GB" sz="4000" spc="-1" strike="noStrike">
                <a:solidFill>
                  <a:srgbClr val="080808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Number of years to double Per Capita Output </a:t>
            </a: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194" name="Object 3"/>
          <p:cNvGraphicFramePr/>
          <p:nvPr/>
        </p:nvGraphicFramePr>
        <p:xfrm>
          <a:off x="0" y="1523880"/>
          <a:ext cx="8991360" cy="5025600"/>
        </p:xfrm>
        <a:graphic>
          <a:graphicData uri="http://schemas.openxmlformats.org/presentationml/2006/ole">
            <p:oleObj progId="MSGraph.Chart.8" r:id="rId1" spid="">
              <p:embed/>
              <p:pic>
                <p:nvPicPr>
                  <p:cNvPr id="195" name="Object 11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0" y="1523880"/>
                    <a:ext cx="8991360" cy="502560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extShape 1"/>
          <p:cNvSpPr txBox="1"/>
          <p:nvPr/>
        </p:nvSpPr>
        <p:spPr>
          <a:xfrm>
            <a:off x="465120" y="1789200"/>
            <a:ext cx="8249760" cy="4375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365760" indent="-255600">
              <a:lnSpc>
                <a:spcPct val="100000"/>
              </a:lnSpc>
              <a:buBlip>
                <a:blip r:embed="rId1"/>
              </a:buBlip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Foundry Technology Education (Technical Schools and Polytechnics) 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marL="365760" indent="-255600">
              <a:lnSpc>
                <a:spcPct val="100000"/>
              </a:lnSpc>
              <a:buBlip>
                <a:blip r:embed="rId2"/>
              </a:buBlip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Furnace Technology Development 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marL="365760" indent="-255600">
              <a:lnSpc>
                <a:spcPct val="100000"/>
              </a:lnSpc>
              <a:buBlip>
                <a:blip r:embed="rId3"/>
              </a:buBlip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Mineral Processing and Alloy Development  Technology (Precious Mineral Extraction &amp; Beneficiation)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marL="365760" indent="-255600">
              <a:lnSpc>
                <a:spcPct val="100000"/>
              </a:lnSpc>
              <a:buBlip>
                <a:blip r:embed="rId4"/>
              </a:buBlip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Composite Material Development 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marL="365760" indent="-255600">
              <a:lnSpc>
                <a:spcPct val="100000"/>
              </a:lnSpc>
              <a:buBlip>
                <a:blip r:embed="rId5"/>
              </a:buBlip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Value-Addition Technologies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197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en-US" sz="41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Conventional Technologies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pic>
        <p:nvPicPr>
          <p:cNvPr id="198" name="Picture 2" descr=""/>
          <p:cNvPicPr/>
          <p:nvPr/>
        </p:nvPicPr>
        <p:blipFill>
          <a:blip r:embed="rId6"/>
          <a:srcRect l="6929" t="4414" r="62087" b="46290"/>
          <a:stretch/>
        </p:blipFill>
        <p:spPr>
          <a:xfrm>
            <a:off x="7957440" y="0"/>
            <a:ext cx="1191600" cy="1340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Shape 1"/>
          <p:cNvSpPr txBox="1"/>
          <p:nvPr/>
        </p:nvSpPr>
        <p:spPr>
          <a:xfrm>
            <a:off x="323640" y="1917000"/>
            <a:ext cx="8424720" cy="4089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365760" indent="-255600">
              <a:lnSpc>
                <a:spcPct val="80000"/>
              </a:lnSpc>
              <a:buClr>
                <a:srgbClr val="2da2bf"/>
              </a:buClr>
              <a:buSzPct val="68000"/>
              <a:buFont typeface="Wingdings 3" charset="2"/>
              <a:buChar char="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Nigeria is battling with the development of what the developed world may regard as conventional technologies; 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marL="365760" indent="-255600">
              <a:lnSpc>
                <a:spcPct val="80000"/>
              </a:lnSpc>
              <a:buClr>
                <a:srgbClr val="2da2bf"/>
              </a:buClr>
              <a:buSzPct val="68000"/>
              <a:buFont typeface="Wingdings 3" charset="2"/>
              <a:buChar char="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The rest of the world is moving ahead with emerging technologies; 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  <a:p>
            <a:pPr marL="365760" indent="-255600">
              <a:lnSpc>
                <a:spcPct val="80000"/>
              </a:lnSpc>
              <a:buClr>
                <a:srgbClr val="2da2bf"/>
              </a:buClr>
              <a:buSzPct val="68000"/>
              <a:buFont typeface="Wingdings 3" charset="2"/>
              <a:buChar char="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This further widens the technological divide.</a:t>
            </a:r>
            <a:endParaRPr b="0" lang="en-US" sz="2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sp>
        <p:nvSpPr>
          <p:cNvPr id="200" name="TextShape 2"/>
          <p:cNvSpPr txBox="1"/>
          <p:nvPr/>
        </p:nvSpPr>
        <p:spPr>
          <a:xfrm>
            <a:off x="457200" y="274680"/>
            <a:ext cx="8229240" cy="99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en-US" sz="4400" spc="-1" strike="noStrike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Investment in Emerging Technology Development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Lucida Sans Unicode"/>
            </a:endParaRPr>
          </a:p>
        </p:txBody>
      </p:sp>
      <p:pic>
        <p:nvPicPr>
          <p:cNvPr id="201" name="Picture 2" descr=""/>
          <p:cNvPicPr/>
          <p:nvPr/>
        </p:nvPicPr>
        <p:blipFill>
          <a:blip r:embed="rId1"/>
          <a:srcRect l="15250" t="5573" r="14622" b="34852"/>
          <a:stretch/>
        </p:blipFill>
        <p:spPr>
          <a:xfrm>
            <a:off x="7776000" y="0"/>
            <a:ext cx="1367640" cy="16653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652</TotalTime>
  <Application>LibreOffice/5.1.6.2$Linux_X86_64 LibreOffice_project/10m0$Build-2</Application>
  <Words>433</Words>
  <Paragraphs>53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2017-07-10T11:59:40Z</dcterms:created>
  <dc:creator>Babaniyi Babatope</dc:creator>
  <dc:description/>
  <dc:language>en-GB</dc:language>
  <cp:lastModifiedBy/>
  <dcterms:modified xsi:type="dcterms:W3CDTF">2017-08-09T11:09:09Z</dcterms:modified>
  <cp:revision>27</cp:revision>
  <dc:subject/>
  <dc:title>ADEWOYE LEGACY  IN ADVANCED MANUFACTURING TECHNOLOGY DEVELOPMENT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2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20</vt:i4>
  </property>
</Properties>
</file>